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6"/>
  </p:notesMasterIdLst>
  <p:handoutMasterIdLst>
    <p:handoutMasterId r:id="rId17"/>
  </p:handoutMasterIdLst>
  <p:sldIdLst>
    <p:sldId id="258" r:id="rId2"/>
    <p:sldId id="259" r:id="rId3"/>
    <p:sldId id="256" r:id="rId4"/>
    <p:sldId id="257" r:id="rId5"/>
    <p:sldId id="260" r:id="rId6"/>
    <p:sldId id="261" r:id="rId7"/>
    <p:sldId id="262" r:id="rId8"/>
    <p:sldId id="263" r:id="rId9"/>
    <p:sldId id="264" r:id="rId10"/>
    <p:sldId id="265" r:id="rId11"/>
    <p:sldId id="266" r:id="rId12"/>
    <p:sldId id="267" r:id="rId13"/>
    <p:sldId id="268" r:id="rId14"/>
    <p:sldId id="270" r:id="rId15"/>
  </p:sldIdLst>
  <p:sldSz cx="9144000" cy="6858000" type="screen4x3"/>
  <p:notesSz cx="6735763" cy="9866313"/>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4" d="100"/>
          <a:sy n="64" d="100"/>
        </p:scale>
        <p:origin x="-1330" y="-77"/>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19413" cy="493713"/>
          </a:xfrm>
          <a:prstGeom prst="rect">
            <a:avLst/>
          </a:prstGeom>
        </p:spPr>
        <p:txBody>
          <a:bodyPr vert="horz" lIns="91440" tIns="45720" rIns="91440" bIns="45720" rtlCol="0"/>
          <a:lstStyle>
            <a:lvl1pPr algn="l" fontAlgn="auto">
              <a:spcBef>
                <a:spcPts val="0"/>
              </a:spcBef>
              <a:spcAft>
                <a:spcPts val="0"/>
              </a:spcAft>
              <a:defRPr sz="1200" smtClean="0">
                <a:latin typeface="+mn-lt"/>
                <a:cs typeface="+mn-cs"/>
              </a:defRPr>
            </a:lvl1pPr>
          </a:lstStyle>
          <a:p>
            <a:pPr>
              <a:defRPr/>
            </a:pPr>
            <a:endParaRPr lang="en-US"/>
          </a:p>
        </p:txBody>
      </p:sp>
      <p:sp>
        <p:nvSpPr>
          <p:cNvPr id="3" name="Date Placeholder 2"/>
          <p:cNvSpPr>
            <a:spLocks noGrp="1"/>
          </p:cNvSpPr>
          <p:nvPr>
            <p:ph type="dt" sz="quarter" idx="1"/>
          </p:nvPr>
        </p:nvSpPr>
        <p:spPr>
          <a:xfrm>
            <a:off x="3814763" y="0"/>
            <a:ext cx="2919412" cy="493713"/>
          </a:xfrm>
          <a:prstGeom prst="rect">
            <a:avLst/>
          </a:prstGeom>
        </p:spPr>
        <p:txBody>
          <a:bodyPr vert="horz" lIns="91440" tIns="45720" rIns="91440" bIns="45720" rtlCol="0"/>
          <a:lstStyle>
            <a:lvl1pPr algn="r" fontAlgn="auto">
              <a:spcBef>
                <a:spcPts val="0"/>
              </a:spcBef>
              <a:spcAft>
                <a:spcPts val="0"/>
              </a:spcAft>
              <a:defRPr sz="1200" smtClean="0">
                <a:latin typeface="+mn-lt"/>
                <a:cs typeface="+mn-cs"/>
              </a:defRPr>
            </a:lvl1pPr>
          </a:lstStyle>
          <a:p>
            <a:pPr>
              <a:defRPr/>
            </a:pPr>
            <a:fld id="{E8DB9162-5C58-4FDD-B4F1-804C5F664EB0}" type="datetimeFigureOut">
              <a:rPr lang="en-US"/>
              <a:pPr>
                <a:defRPr/>
              </a:pPr>
              <a:t>5/20/2012</a:t>
            </a:fld>
            <a:endParaRPr lang="en-US"/>
          </a:p>
        </p:txBody>
      </p:sp>
      <p:sp>
        <p:nvSpPr>
          <p:cNvPr id="4" name="Footer Placeholder 3"/>
          <p:cNvSpPr>
            <a:spLocks noGrp="1"/>
          </p:cNvSpPr>
          <p:nvPr>
            <p:ph type="ftr" sz="quarter" idx="2"/>
          </p:nvPr>
        </p:nvSpPr>
        <p:spPr>
          <a:xfrm>
            <a:off x="0" y="9371013"/>
            <a:ext cx="2919413" cy="493712"/>
          </a:xfrm>
          <a:prstGeom prst="rect">
            <a:avLst/>
          </a:prstGeom>
        </p:spPr>
        <p:txBody>
          <a:bodyPr vert="horz" lIns="91440" tIns="45720" rIns="91440" bIns="45720" rtlCol="0" anchor="b"/>
          <a:lstStyle>
            <a:lvl1pPr algn="l" fontAlgn="auto">
              <a:spcBef>
                <a:spcPts val="0"/>
              </a:spcBef>
              <a:spcAft>
                <a:spcPts val="0"/>
              </a:spcAft>
              <a:defRPr sz="1200" smtClean="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814763" y="9371013"/>
            <a:ext cx="2919412" cy="493712"/>
          </a:xfrm>
          <a:prstGeom prst="rect">
            <a:avLst/>
          </a:prstGeom>
        </p:spPr>
        <p:txBody>
          <a:bodyPr vert="horz" lIns="91440" tIns="45720" rIns="91440" bIns="45720" rtlCol="0" anchor="b"/>
          <a:lstStyle>
            <a:lvl1pPr algn="r" fontAlgn="auto">
              <a:spcBef>
                <a:spcPts val="0"/>
              </a:spcBef>
              <a:spcAft>
                <a:spcPts val="0"/>
              </a:spcAft>
              <a:defRPr sz="1200" smtClean="0">
                <a:latin typeface="+mn-lt"/>
                <a:cs typeface="+mn-cs"/>
              </a:defRPr>
            </a:lvl1pPr>
          </a:lstStyle>
          <a:p>
            <a:pPr>
              <a:defRPr/>
            </a:pPr>
            <a:fld id="{B39288E7-607C-48C2-92E8-D7CD09C367C4}"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19413" cy="493713"/>
          </a:xfrm>
          <a:prstGeom prst="rect">
            <a:avLst/>
          </a:prstGeom>
        </p:spPr>
        <p:txBody>
          <a:bodyPr vert="horz" lIns="91440" tIns="45720" rIns="91440" bIns="45720" rtlCol="0"/>
          <a:lstStyle>
            <a:lvl1pPr algn="l" fontAlgn="auto">
              <a:spcBef>
                <a:spcPts val="0"/>
              </a:spcBef>
              <a:spcAft>
                <a:spcPts val="0"/>
              </a:spcAft>
              <a:defRPr sz="1200" smtClean="0">
                <a:latin typeface="+mn-lt"/>
                <a:cs typeface="+mn-cs"/>
              </a:defRPr>
            </a:lvl1pPr>
          </a:lstStyle>
          <a:p>
            <a:pPr>
              <a:defRPr/>
            </a:pPr>
            <a:endParaRPr lang="en-US"/>
          </a:p>
        </p:txBody>
      </p:sp>
      <p:sp>
        <p:nvSpPr>
          <p:cNvPr id="3" name="Date Placeholder 2"/>
          <p:cNvSpPr>
            <a:spLocks noGrp="1"/>
          </p:cNvSpPr>
          <p:nvPr>
            <p:ph type="dt" idx="1"/>
          </p:nvPr>
        </p:nvSpPr>
        <p:spPr>
          <a:xfrm>
            <a:off x="3814763" y="0"/>
            <a:ext cx="2919412" cy="493713"/>
          </a:xfrm>
          <a:prstGeom prst="rect">
            <a:avLst/>
          </a:prstGeom>
        </p:spPr>
        <p:txBody>
          <a:bodyPr vert="horz" lIns="91440" tIns="45720" rIns="91440" bIns="45720" rtlCol="0"/>
          <a:lstStyle>
            <a:lvl1pPr algn="r" fontAlgn="auto">
              <a:spcBef>
                <a:spcPts val="0"/>
              </a:spcBef>
              <a:spcAft>
                <a:spcPts val="0"/>
              </a:spcAft>
              <a:defRPr sz="1200" smtClean="0">
                <a:latin typeface="+mn-lt"/>
                <a:cs typeface="+mn-cs"/>
              </a:defRPr>
            </a:lvl1pPr>
          </a:lstStyle>
          <a:p>
            <a:pPr>
              <a:defRPr/>
            </a:pPr>
            <a:fld id="{3E4925D4-1166-418E-8CDB-4B39AF7B1943}" type="datetimeFigureOut">
              <a:rPr lang="en-US"/>
              <a:pPr>
                <a:defRPr/>
              </a:pPr>
              <a:t>5/20/2012</a:t>
            </a:fld>
            <a:endParaRPr lang="en-US"/>
          </a:p>
        </p:txBody>
      </p:sp>
      <p:sp>
        <p:nvSpPr>
          <p:cNvPr id="4" name="Slide Image Placeholder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73100" y="4686300"/>
            <a:ext cx="5389563" cy="4440238"/>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9371013"/>
            <a:ext cx="2919413" cy="493712"/>
          </a:xfrm>
          <a:prstGeom prst="rect">
            <a:avLst/>
          </a:prstGeom>
        </p:spPr>
        <p:txBody>
          <a:bodyPr vert="horz" lIns="91440" tIns="45720" rIns="91440" bIns="45720" rtlCol="0" anchor="b"/>
          <a:lstStyle>
            <a:lvl1pPr algn="l" fontAlgn="auto">
              <a:spcBef>
                <a:spcPts val="0"/>
              </a:spcBef>
              <a:spcAft>
                <a:spcPts val="0"/>
              </a:spcAft>
              <a:defRPr sz="1200" smtClean="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814763" y="9371013"/>
            <a:ext cx="2919412" cy="493712"/>
          </a:xfrm>
          <a:prstGeom prst="rect">
            <a:avLst/>
          </a:prstGeom>
        </p:spPr>
        <p:txBody>
          <a:bodyPr vert="horz" lIns="91440" tIns="45720" rIns="91440" bIns="45720" rtlCol="0" anchor="b"/>
          <a:lstStyle>
            <a:lvl1pPr algn="r" fontAlgn="auto">
              <a:spcBef>
                <a:spcPts val="0"/>
              </a:spcBef>
              <a:spcAft>
                <a:spcPts val="0"/>
              </a:spcAft>
              <a:defRPr sz="1200" smtClean="0">
                <a:latin typeface="+mn-lt"/>
                <a:cs typeface="+mn-cs"/>
              </a:defRPr>
            </a:lvl1pPr>
          </a:lstStyle>
          <a:p>
            <a:pPr>
              <a:defRPr/>
            </a:pPr>
            <a:fld id="{0A7B8403-00C8-4782-BD3E-BC1662B93C85}"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F87C6E14-8005-4A3B-9DEF-085A45E059E0}" type="datetime1">
              <a:rPr lang="en-US"/>
              <a:pPr>
                <a:defRPr/>
              </a:pPr>
              <a:t>5/20/2012</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0C028A0D-8D5D-4226-842B-2D65536191DF}"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921F2497-80D7-4BE2-9AC4-AB9063A0764C}" type="datetime1">
              <a:rPr lang="en-US"/>
              <a:pPr>
                <a:defRPr/>
              </a:pPr>
              <a:t>5/20/2012</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CE1AC529-82D3-4755-A367-4B9FD1D866E2}"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01097297-EC88-47BB-8A3C-125373CAB69A}" type="datetime1">
              <a:rPr lang="en-US"/>
              <a:pPr>
                <a:defRPr/>
              </a:pPr>
              <a:t>5/20/2012</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40D6FC36-D0C8-4920-B070-DBB90DEFAD19}"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E1356DB5-5D63-4D34-B3CC-3531062D21E4}" type="datetime1">
              <a:rPr lang="en-US"/>
              <a:pPr>
                <a:defRPr/>
              </a:pPr>
              <a:t>5/20/2012</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EF9F8FB2-90F6-4690-B66A-0B9AC43F60FF}"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DFE35D74-5093-490C-B60B-19A581CD5CE6}" type="datetime1">
              <a:rPr lang="en-US"/>
              <a:pPr>
                <a:defRPr/>
              </a:pPr>
              <a:t>5/20/2012</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07ED426-07ED-4FD6-80BB-FFA489E4130E}"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F78A26A3-F68E-4458-B07F-F440738E3359}" type="datetime1">
              <a:rPr lang="en-US"/>
              <a:pPr>
                <a:defRPr/>
              </a:pPr>
              <a:t>5/20/2012</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F9A4E50B-6412-4139-B1D4-A65D33222256}"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327DB9C8-07BE-41EA-8949-51303C0FFAF5}" type="datetime1">
              <a:rPr lang="en-US"/>
              <a:pPr>
                <a:defRPr/>
              </a:pPr>
              <a:t>5/20/2012</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DF48F91C-AB30-4460-A5CD-9B4021C7BEFA}"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4F015806-537E-43EC-943B-B03DD43B072F}" type="datetime1">
              <a:rPr lang="en-US"/>
              <a:pPr>
                <a:defRPr/>
              </a:pPr>
              <a:t>5/20/2012</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A7E6545D-AB21-4402-A007-E3ACAF05B6D8}"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0F8374FC-E751-40BC-940B-AC88CB96FD91}" type="datetime1">
              <a:rPr lang="en-US"/>
              <a:pPr>
                <a:defRPr/>
              </a:pPr>
              <a:t>5/20/2012</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96A09A1D-96BA-4C50-8F80-467EC787A8EE}"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E89B58E9-4A1C-4039-8307-271E6FE2596D}" type="datetime1">
              <a:rPr lang="en-US"/>
              <a:pPr>
                <a:defRPr/>
              </a:pPr>
              <a:t>5/20/2012</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F8C1C4C3-E7CB-452A-AC64-AC8DCEA65C08}"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944B3E3E-7CBA-41C1-954A-2FC9F9806951}" type="datetime1">
              <a:rPr lang="en-US"/>
              <a:pPr>
                <a:defRPr/>
              </a:pPr>
              <a:t>5/20/2012</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3639E977-1BA8-41ED-9FD6-968D4BBEE2BD}"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cs typeface="+mn-cs"/>
              </a:defRPr>
            </a:lvl1pPr>
          </a:lstStyle>
          <a:p>
            <a:pPr>
              <a:defRPr/>
            </a:pPr>
            <a:fld id="{9D185DF9-D192-4D7C-95FA-D65FFADA670B}" type="datetime1">
              <a:rPr lang="en-US"/>
              <a:pPr>
                <a:defRPr/>
              </a:pPr>
              <a:t>5/20/2012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smtClean="0">
                <a:solidFill>
                  <a:schemeClr val="tx1">
                    <a:tint val="75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cs typeface="+mn-cs"/>
              </a:defRPr>
            </a:lvl1pPr>
          </a:lstStyle>
          <a:p>
            <a:pPr>
              <a:defRPr/>
            </a:pPr>
            <a:fld id="{788E0440-052A-4DA3-B23F-96C4F88F1B04}"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hyperlink" Target="http://bilalkahleel.bugs3.com/forum/index.php"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Table 5"/>
          <p:cNvGraphicFramePr>
            <a:graphicFrameLocks noGrp="1"/>
          </p:cNvGraphicFramePr>
          <p:nvPr/>
        </p:nvGraphicFramePr>
        <p:xfrm>
          <a:off x="1219200" y="3810000"/>
          <a:ext cx="6477000" cy="609600"/>
        </p:xfrm>
        <a:graphic>
          <a:graphicData uri="http://schemas.openxmlformats.org/drawingml/2006/table">
            <a:tbl>
              <a:tblPr/>
              <a:tblGrid>
                <a:gridCol w="3123183"/>
                <a:gridCol w="3353817"/>
              </a:tblGrid>
              <a:tr h="457200">
                <a:tc>
                  <a:txBody>
                    <a:bodyPr/>
                    <a:lstStyle/>
                    <a:p>
                      <a:pPr marL="0" marR="0">
                        <a:spcBef>
                          <a:spcPts val="600"/>
                        </a:spcBef>
                        <a:spcAft>
                          <a:spcPts val="0"/>
                        </a:spcAft>
                      </a:pPr>
                      <a:r>
                        <a:rPr lang="en-AU" sz="2000" b="1" dirty="0">
                          <a:solidFill>
                            <a:srgbClr val="00B050"/>
                          </a:solidFill>
                          <a:latin typeface="+mn-lt"/>
                          <a:ea typeface="SimSun"/>
                          <a:cs typeface="Arial"/>
                        </a:rPr>
                        <a:t>How does the definition match your thoughts?</a:t>
                      </a:r>
                      <a:endParaRPr lang="en-US" sz="2000" b="1" dirty="0">
                        <a:solidFill>
                          <a:srgbClr val="00B050"/>
                        </a:solidFill>
                        <a:latin typeface="+mn-lt"/>
                        <a:ea typeface="SimSu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600"/>
                        </a:spcBef>
                        <a:spcAft>
                          <a:spcPts val="0"/>
                        </a:spcAft>
                      </a:pPr>
                      <a:r>
                        <a:rPr lang="en-AU" sz="2000" b="1" dirty="0">
                          <a:solidFill>
                            <a:srgbClr val="C00000"/>
                          </a:solidFill>
                          <a:latin typeface="+mn-lt"/>
                          <a:ea typeface="SimSun"/>
                          <a:cs typeface="Arial"/>
                        </a:rPr>
                        <a:t>How does the definition differ from your thoughts?</a:t>
                      </a:r>
                      <a:endParaRPr lang="en-US" sz="2000" b="1" dirty="0">
                        <a:solidFill>
                          <a:srgbClr val="C00000"/>
                        </a:solidFill>
                        <a:latin typeface="+mn-lt"/>
                        <a:ea typeface="SimSu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2049" name="Rectangle 1"/>
          <p:cNvSpPr>
            <a:spLocks noChangeArrowheads="1"/>
          </p:cNvSpPr>
          <p:nvPr/>
        </p:nvSpPr>
        <p:spPr bwMode="auto">
          <a:xfrm>
            <a:off x="1219200" y="787400"/>
            <a:ext cx="6477000" cy="2462213"/>
          </a:xfrm>
          <a:prstGeom prst="rect">
            <a:avLst/>
          </a:prstGeom>
          <a:noFill/>
          <a:ln w="9525">
            <a:noFill/>
            <a:miter lim="800000"/>
            <a:headEnd/>
            <a:tailEnd/>
          </a:ln>
          <a:effectLst/>
        </p:spPr>
        <p:txBody>
          <a:bodyPr anchor="ctr">
            <a:spAutoFit/>
          </a:bodyPr>
          <a:lstStyle/>
          <a:p>
            <a:pPr>
              <a:tabLst>
                <a:tab pos="3276600" algn="l"/>
              </a:tabLst>
              <a:defRPr/>
            </a:pPr>
            <a:r>
              <a:rPr lang="en-US" altLang="zh-CN" sz="4000" b="1" dirty="0">
                <a:latin typeface="+mj-lt"/>
                <a:cs typeface="Arial" pitchFamily="34" charset="0"/>
              </a:rPr>
              <a:t>Assessment Definition</a:t>
            </a:r>
            <a:endParaRPr lang="en-US" altLang="zh-CN" sz="4000" dirty="0">
              <a:latin typeface="+mj-lt"/>
              <a:cs typeface="Arial" pitchFamily="34" charset="0"/>
            </a:endParaRPr>
          </a:p>
          <a:p>
            <a:pPr eaLnBrk="0" hangingPunct="0">
              <a:tabLst>
                <a:tab pos="3276600" algn="l"/>
              </a:tabLst>
              <a:defRPr/>
            </a:pPr>
            <a:r>
              <a:rPr lang="en-US" altLang="zh-CN" sz="2400" dirty="0">
                <a:latin typeface="+mn-lt"/>
                <a:cs typeface="Arial" pitchFamily="34" charset="0"/>
              </a:rPr>
              <a:t>Assessment </a:t>
            </a:r>
            <a:r>
              <a:rPr lang="en-AU" altLang="zh-CN" sz="2400" dirty="0">
                <a:solidFill>
                  <a:srgbClr val="000000"/>
                </a:solidFill>
                <a:latin typeface="+mn-lt"/>
                <a:cs typeface="Arial" pitchFamily="34" charset="0"/>
              </a:rPr>
              <a:t>is the ongoing process of gathering, analysing and reflecting on evidence to make informed and consistent judgements to improve future student learning.</a:t>
            </a:r>
            <a:endParaRPr lang="en-US" altLang="zh-CN" sz="2400" dirty="0">
              <a:latin typeface="+mn-lt"/>
              <a:cs typeface="Arial" pitchFamily="34" charset="0"/>
            </a:endParaRPr>
          </a:p>
          <a:p>
            <a:pPr eaLnBrk="0" hangingPunct="0">
              <a:tabLst>
                <a:tab pos="3276600" algn="l"/>
              </a:tabLst>
              <a:defRPr/>
            </a:pPr>
            <a:endParaRPr lang="en-US" altLang="zh-CN" dirty="0">
              <a:latin typeface="Arial" pitchFamily="34" charset="0"/>
              <a:cs typeface="Arial" pitchFamily="34" charset="0"/>
            </a:endParaRPr>
          </a:p>
        </p:txBody>
      </p:sp>
      <p:sp>
        <p:nvSpPr>
          <p:cNvPr id="9" name="Slide Number Placeholder 8"/>
          <p:cNvSpPr>
            <a:spLocks noGrp="1"/>
          </p:cNvSpPr>
          <p:nvPr>
            <p:ph type="sldNum" sz="quarter" idx="12"/>
          </p:nvPr>
        </p:nvSpPr>
        <p:spPr/>
        <p:txBody>
          <a:bodyPr/>
          <a:lstStyle/>
          <a:p>
            <a:pPr>
              <a:defRPr/>
            </a:pPr>
            <a:fld id="{6840A170-52E1-4F6B-AD3C-A721E89AB059}" type="slidenum">
              <a:rPr lang="en-US"/>
              <a:pPr>
                <a:defRPr/>
              </a:pPr>
              <a:t>1</a:t>
            </a:fld>
            <a:endParaRPr 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609600"/>
            <a:ext cx="8001000" cy="685800"/>
          </a:xfrm>
        </p:spPr>
        <p:txBody>
          <a:bodyPr rtlCol="0">
            <a:normAutofit fontScale="90000"/>
          </a:bodyPr>
          <a:lstStyle/>
          <a:p>
            <a:pPr fontAlgn="auto">
              <a:spcAft>
                <a:spcPts val="0"/>
              </a:spcAft>
              <a:defRPr/>
            </a:pPr>
            <a:r>
              <a:rPr lang="en-US" b="1" dirty="0" smtClean="0"/>
              <a:t>Portfolios or collections of students’ work</a:t>
            </a:r>
            <a:endParaRPr lang="en-US" dirty="0" smtClean="0"/>
          </a:p>
        </p:txBody>
      </p:sp>
      <p:sp>
        <p:nvSpPr>
          <p:cNvPr id="11267" name="Subtitle 2"/>
          <p:cNvSpPr>
            <a:spLocks noGrp="1"/>
          </p:cNvSpPr>
          <p:nvPr>
            <p:ph type="subTitle" idx="1"/>
          </p:nvPr>
        </p:nvSpPr>
        <p:spPr>
          <a:xfrm>
            <a:off x="533400" y="1752600"/>
            <a:ext cx="8001000" cy="4267200"/>
          </a:xfrm>
        </p:spPr>
        <p:txBody>
          <a:bodyPr/>
          <a:lstStyle/>
          <a:p>
            <a:pPr algn="l"/>
            <a:r>
              <a:rPr lang="en-US" sz="2800" i="1" smtClean="0">
                <a:solidFill>
                  <a:schemeClr val="tx1"/>
                </a:solidFill>
              </a:rPr>
              <a:t>Formative portfolio collections include:</a:t>
            </a:r>
          </a:p>
          <a:p>
            <a:pPr algn="l">
              <a:buFont typeface="Arial" charset="0"/>
              <a:buChar char="•"/>
            </a:pPr>
            <a:r>
              <a:rPr lang="en-US" sz="2800" smtClean="0">
                <a:solidFill>
                  <a:schemeClr val="tx1"/>
                </a:solidFill>
              </a:rPr>
              <a:t>essays, research papers, written projects, and other written exercises;</a:t>
            </a:r>
          </a:p>
          <a:p>
            <a:pPr algn="l">
              <a:buFont typeface="Arial" charset="0"/>
              <a:buChar char="•"/>
            </a:pPr>
            <a:r>
              <a:rPr lang="en-US" sz="2800" smtClean="0">
                <a:solidFill>
                  <a:schemeClr val="tx1"/>
                </a:solidFill>
              </a:rPr>
              <a:t>cooperative learning group outcomes;</a:t>
            </a:r>
          </a:p>
          <a:p>
            <a:pPr algn="l">
              <a:buFont typeface="Arial" charset="0"/>
              <a:buChar char="•"/>
            </a:pPr>
            <a:r>
              <a:rPr lang="en-US" sz="2800" smtClean="0">
                <a:solidFill>
                  <a:schemeClr val="tx1"/>
                </a:solidFill>
              </a:rPr>
              <a:t>skill demonstrations (e.g., using reference materials);</a:t>
            </a:r>
          </a:p>
          <a:p>
            <a:pPr algn="l">
              <a:buFont typeface="Arial" charset="0"/>
              <a:buChar char="•"/>
            </a:pPr>
            <a:r>
              <a:rPr lang="en-US" sz="2800" smtClean="0">
                <a:solidFill>
                  <a:schemeClr val="tx1"/>
                </a:solidFill>
              </a:rPr>
              <a:t>authentic creations (e.g., oral history projects, exhibits, videos, audiotapes, artifacts, photographs, bulletin boards, posters, Web sites);</a:t>
            </a:r>
          </a:p>
          <a:p>
            <a:pPr algn="l">
              <a:buFont typeface="Arial" charset="0"/>
              <a:buChar char="•"/>
            </a:pPr>
            <a:r>
              <a:rPr lang="en-US" sz="2800" smtClean="0">
                <a:solidFill>
                  <a:schemeClr val="tx1"/>
                </a:solidFill>
              </a:rPr>
              <a:t>rating forms, checklists, and observation forms;</a:t>
            </a:r>
            <a:endParaRPr lang="en-US" sz="2600" smtClean="0">
              <a:solidFill>
                <a:schemeClr val="tx1"/>
              </a:solidFill>
            </a:endParaRPr>
          </a:p>
        </p:txBody>
      </p:sp>
      <p:sp>
        <p:nvSpPr>
          <p:cNvPr id="4" name="Slide Number Placeholder 3"/>
          <p:cNvSpPr>
            <a:spLocks noGrp="1"/>
          </p:cNvSpPr>
          <p:nvPr>
            <p:ph type="sldNum" sz="quarter" idx="12"/>
          </p:nvPr>
        </p:nvSpPr>
        <p:spPr/>
        <p:txBody>
          <a:bodyPr/>
          <a:lstStyle/>
          <a:p>
            <a:pPr>
              <a:defRPr/>
            </a:pPr>
            <a:fld id="{7286BEB2-FE8C-4EF1-A4A6-07D05F7DCF51}" type="slidenum">
              <a:rPr lang="en-US"/>
              <a:pPr>
                <a:defRPr/>
              </a:pPr>
              <a:t>10</a:t>
            </a:fld>
            <a:endParaRPr lang="en-US"/>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Subtitle 2"/>
          <p:cNvSpPr>
            <a:spLocks noGrp="1"/>
          </p:cNvSpPr>
          <p:nvPr>
            <p:ph type="subTitle" idx="1"/>
          </p:nvPr>
        </p:nvSpPr>
        <p:spPr>
          <a:xfrm>
            <a:off x="533400" y="1752600"/>
            <a:ext cx="8001000" cy="4267200"/>
          </a:xfrm>
        </p:spPr>
        <p:txBody>
          <a:bodyPr/>
          <a:lstStyle/>
          <a:p>
            <a:r>
              <a:rPr lang="en-AU" sz="2800" smtClean="0">
                <a:solidFill>
                  <a:schemeClr val="tx1"/>
                </a:solidFill>
              </a:rPr>
              <a:t>If our aim is to improve student performance, not just measure it, we must ensure that students know the performances expected of them, the standards against which they will be judged, and have opportunities to learn from the assessment</a:t>
            </a:r>
          </a:p>
          <a:p>
            <a:r>
              <a:rPr lang="en-AU" sz="2800" smtClean="0">
                <a:solidFill>
                  <a:schemeClr val="tx1"/>
                </a:solidFill>
              </a:rPr>
              <a:t> in future assessments.</a:t>
            </a:r>
          </a:p>
          <a:p>
            <a:r>
              <a:rPr lang="en-AU" sz="2800" smtClean="0">
                <a:solidFill>
                  <a:schemeClr val="tx1"/>
                </a:solidFill>
              </a:rPr>
              <a:t/>
            </a:r>
            <a:br>
              <a:rPr lang="en-AU" sz="2800" smtClean="0">
                <a:solidFill>
                  <a:schemeClr val="tx1"/>
                </a:solidFill>
              </a:rPr>
            </a:br>
            <a:r>
              <a:rPr lang="en-AU" sz="2800" smtClean="0">
                <a:solidFill>
                  <a:schemeClr val="tx1"/>
                </a:solidFill>
              </a:rPr>
              <a:t>(Grant Wiggins, 2002)</a:t>
            </a:r>
          </a:p>
          <a:p>
            <a:pPr algn="l"/>
            <a:endParaRPr lang="en-US" sz="2600" smtClean="0">
              <a:solidFill>
                <a:schemeClr val="tx1"/>
              </a:solidFill>
            </a:endParaRPr>
          </a:p>
        </p:txBody>
      </p:sp>
      <p:sp>
        <p:nvSpPr>
          <p:cNvPr id="4" name="Slide Number Placeholder 3"/>
          <p:cNvSpPr>
            <a:spLocks noGrp="1"/>
          </p:cNvSpPr>
          <p:nvPr>
            <p:ph type="sldNum" sz="quarter" idx="12"/>
          </p:nvPr>
        </p:nvSpPr>
        <p:spPr/>
        <p:txBody>
          <a:bodyPr/>
          <a:lstStyle/>
          <a:p>
            <a:pPr>
              <a:defRPr/>
            </a:pPr>
            <a:fld id="{4E3D54C0-64CA-4510-B60F-F10E249DA322}" type="slidenum">
              <a:rPr lang="en-US"/>
              <a:pPr>
                <a:defRPr/>
              </a:pPr>
              <a:t>11</a:t>
            </a:fld>
            <a:endParaRPr lang="en-US"/>
          </a:p>
        </p:txBody>
      </p:sp>
      <p:sp>
        <p:nvSpPr>
          <p:cNvPr id="5" name="Rectangle 2"/>
          <p:cNvSpPr>
            <a:spLocks noGrp="1" noChangeArrowheads="1"/>
          </p:cNvSpPr>
          <p:nvPr>
            <p:ph type="ctrTitle"/>
          </p:nvPr>
        </p:nvSpPr>
        <p:spPr>
          <a:xfrm>
            <a:off x="533400" y="762000"/>
            <a:ext cx="8001000" cy="685800"/>
          </a:xfrm>
        </p:spPr>
        <p:txBody>
          <a:bodyPr rtlCol="0">
            <a:normAutofit fontScale="90000"/>
          </a:bodyPr>
          <a:lstStyle/>
          <a:p>
            <a:pPr fontAlgn="auto">
              <a:spcAft>
                <a:spcPts val="0"/>
              </a:spcAft>
              <a:defRPr/>
            </a:pPr>
            <a:r>
              <a:rPr lang="en-AU" dirty="0" smtClean="0"/>
              <a:t>Improving student performance</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Content Placeholder 2"/>
          <p:cNvSpPr>
            <a:spLocks noGrp="1"/>
          </p:cNvSpPr>
          <p:nvPr>
            <p:ph idx="1"/>
          </p:nvPr>
        </p:nvSpPr>
        <p:spPr/>
        <p:txBody>
          <a:bodyPr/>
          <a:lstStyle/>
          <a:p>
            <a:pPr>
              <a:buFontTx/>
              <a:buNone/>
            </a:pPr>
            <a:r>
              <a:rPr lang="en-AU" smtClean="0"/>
              <a:t>Effective feedback provides:</a:t>
            </a:r>
            <a:endParaRPr lang="en-AU" b="1" smtClean="0"/>
          </a:p>
          <a:p>
            <a:r>
              <a:rPr lang="en-AU" b="1" smtClean="0"/>
              <a:t>information</a:t>
            </a:r>
            <a:r>
              <a:rPr lang="en-AU" smtClean="0"/>
              <a:t> about what happened or was done</a:t>
            </a:r>
          </a:p>
          <a:p>
            <a:r>
              <a:rPr lang="en-AU" smtClean="0"/>
              <a:t>an </a:t>
            </a:r>
            <a:r>
              <a:rPr lang="en-AU" b="1" smtClean="0"/>
              <a:t>evaluation</a:t>
            </a:r>
            <a:r>
              <a:rPr lang="en-AU" smtClean="0"/>
              <a:t> of how well or otherwise the action or task was performed</a:t>
            </a:r>
          </a:p>
          <a:p>
            <a:r>
              <a:rPr lang="en-AU" b="1" smtClean="0"/>
              <a:t>guidance</a:t>
            </a:r>
            <a:r>
              <a:rPr lang="en-AU" smtClean="0"/>
              <a:t> as to how performance can be improved.</a:t>
            </a:r>
          </a:p>
          <a:p>
            <a:endParaRPr lang="en-US" smtClean="0"/>
          </a:p>
        </p:txBody>
      </p:sp>
      <p:sp>
        <p:nvSpPr>
          <p:cNvPr id="4" name="Slide Number Placeholder 3"/>
          <p:cNvSpPr>
            <a:spLocks noGrp="1"/>
          </p:cNvSpPr>
          <p:nvPr>
            <p:ph type="sldNum" sz="quarter" idx="12"/>
          </p:nvPr>
        </p:nvSpPr>
        <p:spPr/>
        <p:txBody>
          <a:bodyPr/>
          <a:lstStyle/>
          <a:p>
            <a:pPr>
              <a:defRPr/>
            </a:pPr>
            <a:fld id="{E317071D-6577-4D76-8233-0F654E3103E0}" type="slidenum">
              <a:rPr lang="en-US"/>
              <a:pPr>
                <a:defRPr/>
              </a:pPr>
              <a:t>12</a:t>
            </a:fld>
            <a:endParaRPr lang="en-US"/>
          </a:p>
        </p:txBody>
      </p:sp>
      <p:sp>
        <p:nvSpPr>
          <p:cNvPr id="13316" name="Rectangle 2"/>
          <p:cNvSpPr>
            <a:spLocks noGrp="1" noChangeArrowheads="1"/>
          </p:cNvSpPr>
          <p:nvPr>
            <p:ph type="title"/>
          </p:nvPr>
        </p:nvSpPr>
        <p:spPr/>
        <p:txBody>
          <a:bodyPr/>
          <a:lstStyle/>
          <a:p>
            <a:r>
              <a:rPr lang="en-AU" sz="4000" b="1" smtClean="0"/>
              <a:t>What is effective feedback?</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Content Placeholder 2"/>
          <p:cNvSpPr>
            <a:spLocks noGrp="1"/>
          </p:cNvSpPr>
          <p:nvPr>
            <p:ph idx="1"/>
          </p:nvPr>
        </p:nvSpPr>
        <p:spPr/>
        <p:txBody>
          <a:bodyPr/>
          <a:lstStyle/>
          <a:p>
            <a:r>
              <a:rPr lang="en-US" smtClean="0"/>
              <a:t>Visual, oral, etc. </a:t>
            </a:r>
          </a:p>
          <a:p>
            <a:r>
              <a:rPr lang="en-US" smtClean="0"/>
              <a:t>Behaviourist</a:t>
            </a:r>
          </a:p>
          <a:p>
            <a:r>
              <a:rPr lang="en-US" smtClean="0"/>
              <a:t>Constructivist </a:t>
            </a:r>
          </a:p>
          <a:p>
            <a:r>
              <a:rPr lang="en-US" smtClean="0"/>
              <a:t>Creative </a:t>
            </a:r>
          </a:p>
          <a:p>
            <a:r>
              <a:rPr lang="en-US" smtClean="0"/>
              <a:t>Social/Collaborative</a:t>
            </a:r>
          </a:p>
          <a:p>
            <a:endParaRPr lang="en-US" smtClean="0"/>
          </a:p>
          <a:p>
            <a:endParaRPr lang="en-US" smtClean="0"/>
          </a:p>
        </p:txBody>
      </p:sp>
      <p:sp>
        <p:nvSpPr>
          <p:cNvPr id="4" name="Slide Number Placeholder 3"/>
          <p:cNvSpPr>
            <a:spLocks noGrp="1"/>
          </p:cNvSpPr>
          <p:nvPr>
            <p:ph type="sldNum" sz="quarter" idx="12"/>
          </p:nvPr>
        </p:nvSpPr>
        <p:spPr/>
        <p:txBody>
          <a:bodyPr/>
          <a:lstStyle/>
          <a:p>
            <a:pPr>
              <a:defRPr/>
            </a:pPr>
            <a:fld id="{550D1FC1-FEB6-488B-92F7-A4847D18515A}" type="slidenum">
              <a:rPr lang="en-US"/>
              <a:pPr>
                <a:defRPr/>
              </a:pPr>
              <a:t>13</a:t>
            </a:fld>
            <a:endParaRPr lang="en-US"/>
          </a:p>
        </p:txBody>
      </p:sp>
      <p:sp>
        <p:nvSpPr>
          <p:cNvPr id="14340" name="Rectangle 2"/>
          <p:cNvSpPr>
            <a:spLocks noGrp="1" noChangeArrowheads="1"/>
          </p:cNvSpPr>
          <p:nvPr>
            <p:ph type="title"/>
          </p:nvPr>
        </p:nvSpPr>
        <p:spPr/>
        <p:txBody>
          <a:bodyPr/>
          <a:lstStyle/>
          <a:p>
            <a:r>
              <a:rPr lang="en-AU" sz="4000" b="1" smtClean="0"/>
              <a:t>Types of feedback</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09600"/>
            <a:ext cx="8229600" cy="5516563"/>
          </a:xfrm>
        </p:spPr>
        <p:txBody>
          <a:bodyPr rtlCol="0">
            <a:normAutofit fontScale="70000" lnSpcReduction="20000"/>
          </a:bodyPr>
          <a:lstStyle/>
          <a:p>
            <a:pPr fontAlgn="auto">
              <a:spcAft>
                <a:spcPts val="0"/>
              </a:spcAft>
              <a:buFont typeface="Arial" pitchFamily="34" charset="0"/>
              <a:buChar char="•"/>
              <a:defRPr/>
            </a:pPr>
            <a:r>
              <a:rPr lang="en-US" sz="4200" b="1" dirty="0" smtClean="0"/>
              <a:t>The aims of the workshop include</a:t>
            </a:r>
            <a:r>
              <a:rPr lang="en-US" b="1" dirty="0" smtClean="0"/>
              <a:t>: </a:t>
            </a:r>
            <a:endParaRPr lang="en-US" dirty="0" smtClean="0"/>
          </a:p>
          <a:p>
            <a:pPr fontAlgn="auto">
              <a:spcAft>
                <a:spcPts val="0"/>
              </a:spcAft>
              <a:buFont typeface="Arial" pitchFamily="34" charset="0"/>
              <a:buChar char="•"/>
              <a:defRPr/>
            </a:pPr>
            <a:r>
              <a:rPr lang="en-US" dirty="0" smtClean="0"/>
              <a:t>To understand the assessment and evaluation challenges for social studies</a:t>
            </a:r>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r>
              <a:rPr lang="en-US" dirty="0" smtClean="0"/>
              <a:t>To plan sound assessment and evaluation in social studies</a:t>
            </a:r>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r>
              <a:rPr lang="en-US" dirty="0" smtClean="0"/>
              <a:t> To explain what specific forms of assessment and evaluation used in Palestinian schools?</a:t>
            </a:r>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r>
              <a:rPr lang="en-US" dirty="0" smtClean="0"/>
              <a:t>To explore the characteristics of forms of assessment used at Palestinian schools</a:t>
            </a:r>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r>
              <a:rPr lang="en-US" dirty="0" smtClean="0"/>
              <a:t>To explore the formative assessment tools </a:t>
            </a:r>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r>
              <a:rPr lang="en-US" dirty="0" smtClean="0"/>
              <a:t>To apply the formative assessment tools to the context of teaching and learning in Palestinian schools and to integrate them in teachers’ preparation programs.</a:t>
            </a:r>
          </a:p>
          <a:p>
            <a:pPr fontAlgn="auto">
              <a:spcAft>
                <a:spcPts val="0"/>
              </a:spcAft>
              <a:buFont typeface="Arial" pitchFamily="34" charset="0"/>
              <a:buChar char="•"/>
              <a:defRPr/>
            </a:pPr>
            <a:endParaRPr lang="en-US" dirty="0" smtClean="0"/>
          </a:p>
        </p:txBody>
      </p:sp>
      <p:sp>
        <p:nvSpPr>
          <p:cNvPr id="4" name="Slide Number Placeholder 3"/>
          <p:cNvSpPr>
            <a:spLocks noGrp="1"/>
          </p:cNvSpPr>
          <p:nvPr>
            <p:ph type="sldNum" sz="quarter" idx="12"/>
          </p:nvPr>
        </p:nvSpPr>
        <p:spPr/>
        <p:txBody>
          <a:bodyPr/>
          <a:lstStyle/>
          <a:p>
            <a:pPr>
              <a:defRPr/>
            </a:pPr>
            <a:fld id="{4A5B70E5-A689-4F4B-8764-A6241B6ABFCD}" type="slidenum">
              <a:rPr lang="en-US"/>
              <a:pPr>
                <a:defRPr/>
              </a:pPr>
              <a:t>14</a:t>
            </a:fld>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Subtitle 3"/>
          <p:cNvSpPr>
            <a:spLocks noGrp="1"/>
          </p:cNvSpPr>
          <p:nvPr>
            <p:ph type="subTitle" idx="1"/>
          </p:nvPr>
        </p:nvSpPr>
        <p:spPr>
          <a:xfrm>
            <a:off x="762000" y="990600"/>
            <a:ext cx="3200400" cy="4191000"/>
          </a:xfrm>
        </p:spPr>
        <p:txBody>
          <a:bodyPr/>
          <a:lstStyle/>
          <a:p>
            <a:r>
              <a:rPr lang="en-US" b="1" u="sng" smtClean="0">
                <a:solidFill>
                  <a:schemeClr val="tx1"/>
                </a:solidFill>
              </a:rPr>
              <a:t>Summative</a:t>
            </a:r>
            <a:endParaRPr lang="en-US" sz="2000" b="1" smtClean="0">
              <a:solidFill>
                <a:schemeClr val="tx1"/>
              </a:solidFill>
            </a:endParaRPr>
          </a:p>
          <a:p>
            <a:pPr algn="l">
              <a:buFontTx/>
              <a:buChar char="-"/>
            </a:pPr>
            <a:r>
              <a:rPr lang="en-US" sz="2000" b="1" smtClean="0">
                <a:solidFill>
                  <a:schemeClr val="tx1"/>
                </a:solidFill>
              </a:rPr>
              <a:t> Assessment </a:t>
            </a:r>
            <a:r>
              <a:rPr lang="en-US" sz="2000" b="1" smtClean="0">
                <a:solidFill>
                  <a:srgbClr val="C00000"/>
                </a:solidFill>
              </a:rPr>
              <a:t>of</a:t>
            </a:r>
            <a:r>
              <a:rPr lang="en-US" sz="2000" b="1" smtClean="0">
                <a:solidFill>
                  <a:schemeClr val="tx1"/>
                </a:solidFill>
              </a:rPr>
              <a:t> Learning</a:t>
            </a:r>
          </a:p>
          <a:p>
            <a:pPr algn="l">
              <a:buFontTx/>
              <a:buChar char="-"/>
            </a:pPr>
            <a:endParaRPr lang="en-US" sz="2000" b="1" smtClean="0">
              <a:solidFill>
                <a:schemeClr val="tx1"/>
              </a:solidFill>
            </a:endParaRPr>
          </a:p>
          <a:p>
            <a:pPr algn="l">
              <a:buFontTx/>
              <a:buChar char="-"/>
            </a:pPr>
            <a:r>
              <a:rPr lang="en-US" sz="2000" b="1" smtClean="0">
                <a:solidFill>
                  <a:schemeClr val="tx1"/>
                </a:solidFill>
              </a:rPr>
              <a:t> Black box</a:t>
            </a:r>
          </a:p>
          <a:p>
            <a:pPr algn="l">
              <a:buFontTx/>
              <a:buChar char="-"/>
            </a:pPr>
            <a:endParaRPr lang="en-US" sz="2000" b="1" smtClean="0">
              <a:solidFill>
                <a:schemeClr val="tx1"/>
              </a:solidFill>
            </a:endParaRPr>
          </a:p>
          <a:p>
            <a:pPr algn="l">
              <a:buFontTx/>
              <a:buChar char="-"/>
            </a:pPr>
            <a:r>
              <a:rPr lang="en-US" sz="2000" b="1" smtClean="0">
                <a:solidFill>
                  <a:schemeClr val="tx1"/>
                </a:solidFill>
              </a:rPr>
              <a:t>Serves Accountability</a:t>
            </a:r>
          </a:p>
          <a:p>
            <a:pPr algn="l">
              <a:buFontTx/>
              <a:buChar char="-"/>
            </a:pPr>
            <a:endParaRPr lang="en-US" sz="2000" b="1" smtClean="0">
              <a:solidFill>
                <a:schemeClr val="tx1"/>
              </a:solidFill>
            </a:endParaRPr>
          </a:p>
          <a:p>
            <a:pPr algn="l">
              <a:buFontTx/>
              <a:buChar char="-"/>
            </a:pPr>
            <a:r>
              <a:rPr lang="en-US" sz="2000" b="1" smtClean="0">
                <a:solidFill>
                  <a:schemeClr val="tx1"/>
                </a:solidFill>
              </a:rPr>
              <a:t> Tests, Examinations, etc.</a:t>
            </a:r>
          </a:p>
          <a:p>
            <a:pPr algn="l">
              <a:buFontTx/>
              <a:buChar char="-"/>
            </a:pPr>
            <a:endParaRPr lang="en-US" sz="2000" b="1" smtClean="0">
              <a:solidFill>
                <a:schemeClr val="tx1"/>
              </a:solidFill>
            </a:endParaRPr>
          </a:p>
          <a:p>
            <a:r>
              <a:rPr lang="en-US" sz="2000" smtClean="0">
                <a:solidFill>
                  <a:schemeClr val="tx1"/>
                </a:solidFill>
              </a:rPr>
              <a:t> </a:t>
            </a:r>
          </a:p>
        </p:txBody>
      </p:sp>
      <p:sp>
        <p:nvSpPr>
          <p:cNvPr id="5" name="Subtitle 3"/>
          <p:cNvSpPr txBox="1">
            <a:spLocks/>
          </p:cNvSpPr>
          <p:nvPr/>
        </p:nvSpPr>
        <p:spPr>
          <a:xfrm>
            <a:off x="5105400" y="1066800"/>
            <a:ext cx="3429000" cy="4038600"/>
          </a:xfrm>
          <a:prstGeom prst="rect">
            <a:avLst/>
          </a:prstGeom>
        </p:spPr>
        <p:txBody>
          <a:bodyPr>
            <a:normAutofit fontScale="85000" lnSpcReduction="20000"/>
          </a:bodyPr>
          <a:lstStyle/>
          <a:p>
            <a:pPr algn="ctr" fontAlgn="auto">
              <a:spcBef>
                <a:spcPct val="20000"/>
              </a:spcBef>
              <a:spcAft>
                <a:spcPts val="0"/>
              </a:spcAft>
              <a:buFont typeface="Arial" pitchFamily="34" charset="0"/>
              <a:buNone/>
              <a:defRPr/>
            </a:pPr>
            <a:r>
              <a:rPr lang="en-US" sz="4100" b="1" u="sng" dirty="0">
                <a:solidFill>
                  <a:schemeClr val="tx2"/>
                </a:solidFill>
                <a:latin typeface="+mn-lt"/>
                <a:cs typeface="+mn-cs"/>
              </a:rPr>
              <a:t>Formative</a:t>
            </a:r>
            <a:endParaRPr lang="en-US" sz="2000" b="1" dirty="0">
              <a:solidFill>
                <a:schemeClr val="tx2"/>
              </a:solidFill>
              <a:latin typeface="+mn-lt"/>
              <a:cs typeface="+mn-cs"/>
            </a:endParaRPr>
          </a:p>
          <a:p>
            <a:pPr fontAlgn="auto">
              <a:spcBef>
                <a:spcPct val="20000"/>
              </a:spcBef>
              <a:spcAft>
                <a:spcPts val="0"/>
              </a:spcAft>
              <a:buFontTx/>
              <a:buChar char="-"/>
              <a:defRPr/>
            </a:pPr>
            <a:r>
              <a:rPr lang="en-US" sz="2000" b="1" dirty="0">
                <a:solidFill>
                  <a:schemeClr val="tx2"/>
                </a:solidFill>
                <a:latin typeface="+mn-lt"/>
                <a:cs typeface="+mn-cs"/>
              </a:rPr>
              <a:t> </a:t>
            </a:r>
            <a:r>
              <a:rPr lang="en-US" sz="2400" b="1" dirty="0">
                <a:solidFill>
                  <a:schemeClr val="tx2"/>
                </a:solidFill>
                <a:latin typeface="+mn-lt"/>
                <a:cs typeface="+mn-cs"/>
              </a:rPr>
              <a:t>Assessment </a:t>
            </a:r>
            <a:r>
              <a:rPr lang="en-US" sz="2400" b="1" dirty="0">
                <a:solidFill>
                  <a:srgbClr val="00B050"/>
                </a:solidFill>
                <a:latin typeface="+mn-lt"/>
                <a:cs typeface="+mn-cs"/>
              </a:rPr>
              <a:t>for</a:t>
            </a:r>
            <a:r>
              <a:rPr lang="en-US" sz="2400" b="1" dirty="0">
                <a:solidFill>
                  <a:schemeClr val="tx2"/>
                </a:solidFill>
                <a:latin typeface="+mn-lt"/>
                <a:cs typeface="+mn-cs"/>
              </a:rPr>
              <a:t> Learning</a:t>
            </a:r>
          </a:p>
          <a:p>
            <a:pPr fontAlgn="auto">
              <a:spcBef>
                <a:spcPct val="20000"/>
              </a:spcBef>
              <a:spcAft>
                <a:spcPts val="0"/>
              </a:spcAft>
              <a:defRPr/>
            </a:pPr>
            <a:endParaRPr lang="en-US" sz="2400" b="1" dirty="0">
              <a:solidFill>
                <a:schemeClr val="tx2"/>
              </a:solidFill>
              <a:latin typeface="+mn-lt"/>
              <a:cs typeface="+mn-cs"/>
            </a:endParaRPr>
          </a:p>
          <a:p>
            <a:pPr fontAlgn="auto">
              <a:spcBef>
                <a:spcPct val="20000"/>
              </a:spcBef>
              <a:spcAft>
                <a:spcPts val="0"/>
              </a:spcAft>
              <a:buFontTx/>
              <a:buChar char="-"/>
              <a:defRPr/>
            </a:pPr>
            <a:r>
              <a:rPr lang="en-US" sz="2400" b="1" dirty="0">
                <a:solidFill>
                  <a:schemeClr val="tx2"/>
                </a:solidFill>
                <a:latin typeface="+mn-lt"/>
                <a:cs typeface="+mn-cs"/>
              </a:rPr>
              <a:t> Stimulates development of understanding</a:t>
            </a:r>
          </a:p>
          <a:p>
            <a:pPr fontAlgn="auto">
              <a:spcBef>
                <a:spcPct val="20000"/>
              </a:spcBef>
              <a:spcAft>
                <a:spcPts val="0"/>
              </a:spcAft>
              <a:buFontTx/>
              <a:buChar char="-"/>
              <a:defRPr/>
            </a:pPr>
            <a:endParaRPr lang="en-US" sz="2400" b="1" dirty="0">
              <a:solidFill>
                <a:schemeClr val="tx2"/>
              </a:solidFill>
              <a:latin typeface="+mn-lt"/>
              <a:cs typeface="+mn-cs"/>
            </a:endParaRPr>
          </a:p>
          <a:p>
            <a:pPr fontAlgn="auto">
              <a:spcBef>
                <a:spcPct val="20000"/>
              </a:spcBef>
              <a:spcAft>
                <a:spcPts val="0"/>
              </a:spcAft>
              <a:buFontTx/>
              <a:buChar char="-"/>
              <a:defRPr/>
            </a:pPr>
            <a:r>
              <a:rPr lang="en-US" sz="2400" b="1" dirty="0">
                <a:solidFill>
                  <a:schemeClr val="tx2"/>
                </a:solidFill>
                <a:latin typeface="+mn-lt"/>
                <a:cs typeface="+mn-cs"/>
              </a:rPr>
              <a:t> Serves Effective teaching</a:t>
            </a:r>
          </a:p>
          <a:p>
            <a:pPr fontAlgn="auto">
              <a:spcBef>
                <a:spcPct val="20000"/>
              </a:spcBef>
              <a:spcAft>
                <a:spcPts val="0"/>
              </a:spcAft>
              <a:defRPr/>
            </a:pPr>
            <a:endParaRPr lang="en-US" sz="2400" b="1" dirty="0">
              <a:solidFill>
                <a:schemeClr val="tx2"/>
              </a:solidFill>
              <a:latin typeface="+mn-lt"/>
              <a:cs typeface="+mn-cs"/>
            </a:endParaRPr>
          </a:p>
          <a:p>
            <a:pPr fontAlgn="auto">
              <a:spcBef>
                <a:spcPct val="20000"/>
              </a:spcBef>
              <a:spcAft>
                <a:spcPts val="0"/>
              </a:spcAft>
              <a:buFontTx/>
              <a:buChar char="-"/>
              <a:defRPr/>
            </a:pPr>
            <a:r>
              <a:rPr lang="en-US" sz="2400" b="1" dirty="0">
                <a:solidFill>
                  <a:schemeClr val="tx2"/>
                </a:solidFill>
                <a:latin typeface="+mn-lt"/>
                <a:cs typeface="+mn-cs"/>
              </a:rPr>
              <a:t>  Observation, analysis of work, critical reflection, etc.</a:t>
            </a:r>
          </a:p>
          <a:p>
            <a:pPr fontAlgn="auto">
              <a:spcBef>
                <a:spcPct val="20000"/>
              </a:spcBef>
              <a:spcAft>
                <a:spcPts val="0"/>
              </a:spcAft>
              <a:buFontTx/>
              <a:buChar char="-"/>
              <a:defRPr/>
            </a:pPr>
            <a:endParaRPr lang="en-US" sz="2400" b="1" dirty="0">
              <a:solidFill>
                <a:schemeClr val="tx2"/>
              </a:solidFill>
              <a:latin typeface="+mn-lt"/>
              <a:cs typeface="+mn-cs"/>
            </a:endParaRPr>
          </a:p>
          <a:p>
            <a:pPr fontAlgn="auto">
              <a:spcBef>
                <a:spcPct val="20000"/>
              </a:spcBef>
              <a:spcAft>
                <a:spcPts val="0"/>
              </a:spcAft>
              <a:buFontTx/>
              <a:buChar char="-"/>
              <a:defRPr/>
            </a:pPr>
            <a:endParaRPr lang="en-US" sz="2000" b="1" dirty="0">
              <a:latin typeface="+mn-lt"/>
              <a:cs typeface="+mn-cs"/>
            </a:endParaRPr>
          </a:p>
          <a:p>
            <a:pPr algn="ctr" fontAlgn="auto">
              <a:spcBef>
                <a:spcPct val="20000"/>
              </a:spcBef>
              <a:spcAft>
                <a:spcPts val="0"/>
              </a:spcAft>
              <a:buFont typeface="Arial" pitchFamily="34" charset="0"/>
              <a:buNone/>
              <a:defRPr/>
            </a:pPr>
            <a:r>
              <a:rPr lang="en-US" sz="2000" dirty="0">
                <a:latin typeface="+mn-lt"/>
                <a:cs typeface="+mn-cs"/>
              </a:rPr>
              <a:t> </a:t>
            </a:r>
          </a:p>
        </p:txBody>
      </p:sp>
      <p:sp>
        <p:nvSpPr>
          <p:cNvPr id="6" name="Slide Number Placeholder 5"/>
          <p:cNvSpPr>
            <a:spLocks noGrp="1"/>
          </p:cNvSpPr>
          <p:nvPr>
            <p:ph type="sldNum" sz="quarter" idx="12"/>
          </p:nvPr>
        </p:nvSpPr>
        <p:spPr/>
        <p:txBody>
          <a:bodyPr/>
          <a:lstStyle/>
          <a:p>
            <a:pPr>
              <a:defRPr/>
            </a:pPr>
            <a:fld id="{434C4841-565D-4A1B-897F-418E3A0D9218}" type="slidenum">
              <a:rPr lang="en-US"/>
              <a:pPr>
                <a:defRPr/>
              </a:pPr>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457200"/>
            <a:ext cx="8001000" cy="685800"/>
          </a:xfrm>
        </p:spPr>
        <p:txBody>
          <a:bodyPr rtlCol="0">
            <a:normAutofit fontScale="90000"/>
          </a:bodyPr>
          <a:lstStyle/>
          <a:p>
            <a:pPr fontAlgn="auto">
              <a:spcAft>
                <a:spcPts val="0"/>
              </a:spcAft>
              <a:defRPr/>
            </a:pPr>
            <a:r>
              <a:rPr lang="en-US" b="1" dirty="0" smtClean="0"/>
              <a:t>Assessment for Learning</a:t>
            </a:r>
            <a:endParaRPr lang="en-US" dirty="0" smtClean="0"/>
          </a:p>
        </p:txBody>
      </p:sp>
      <p:sp>
        <p:nvSpPr>
          <p:cNvPr id="3" name="Subtitle 2"/>
          <p:cNvSpPr>
            <a:spLocks noGrp="1"/>
          </p:cNvSpPr>
          <p:nvPr>
            <p:ph type="subTitle" idx="1"/>
          </p:nvPr>
        </p:nvSpPr>
        <p:spPr>
          <a:xfrm>
            <a:off x="685800" y="1371600"/>
            <a:ext cx="7848600" cy="4267200"/>
          </a:xfrm>
        </p:spPr>
        <p:txBody>
          <a:bodyPr rtlCol="0">
            <a:normAutofit fontScale="92500" lnSpcReduction="20000"/>
          </a:bodyPr>
          <a:lstStyle/>
          <a:p>
            <a:pPr algn="l" fontAlgn="auto">
              <a:lnSpc>
                <a:spcPct val="110000"/>
              </a:lnSpc>
              <a:spcAft>
                <a:spcPts val="0"/>
              </a:spcAft>
              <a:buFont typeface="Arial" pitchFamily="34" charset="0"/>
              <a:buNone/>
              <a:defRPr/>
            </a:pPr>
            <a:r>
              <a:rPr lang="en-US" sz="2800" dirty="0" smtClean="0">
                <a:solidFill>
                  <a:schemeClr val="tx1"/>
                </a:solidFill>
              </a:rPr>
              <a:t>Students take part in the kinds of activities that are: valuable long term, help them to develop, provide them with guidance and feedback and ensure that students learn how to assess themselves as future professionals. </a:t>
            </a:r>
          </a:p>
          <a:p>
            <a:pPr algn="l" fontAlgn="auto">
              <a:spcAft>
                <a:spcPts val="0"/>
              </a:spcAft>
              <a:buFont typeface="Arial" pitchFamily="34" charset="0"/>
              <a:buNone/>
              <a:defRPr/>
            </a:pPr>
            <a:r>
              <a:rPr lang="en-US" sz="2800" b="1" dirty="0" smtClean="0">
                <a:solidFill>
                  <a:schemeClr val="tx1"/>
                </a:solidFill>
                <a:latin typeface="+mj-lt"/>
                <a:ea typeface="+mj-ea"/>
                <a:cs typeface="+mj-cs"/>
              </a:rPr>
              <a:t>The key components of the </a:t>
            </a:r>
            <a:r>
              <a:rPr lang="en-US" sz="2800" b="1" dirty="0" err="1" smtClean="0">
                <a:solidFill>
                  <a:schemeClr val="tx1"/>
                </a:solidFill>
                <a:latin typeface="+mj-lt"/>
                <a:ea typeface="+mj-ea"/>
                <a:cs typeface="+mj-cs"/>
              </a:rPr>
              <a:t>AfL</a:t>
            </a:r>
            <a:r>
              <a:rPr lang="en-US" sz="2800" b="1" dirty="0" smtClean="0">
                <a:solidFill>
                  <a:schemeClr val="tx1"/>
                </a:solidFill>
                <a:latin typeface="+mj-lt"/>
                <a:ea typeface="+mj-ea"/>
                <a:cs typeface="+mj-cs"/>
              </a:rPr>
              <a:t> model are:</a:t>
            </a:r>
            <a:r>
              <a:rPr lang="en-US" b="1" dirty="0" smtClean="0"/>
              <a:t> </a:t>
            </a:r>
          </a:p>
          <a:p>
            <a:pPr algn="l" fontAlgn="auto">
              <a:spcAft>
                <a:spcPts val="0"/>
              </a:spcAft>
              <a:buFont typeface="Arial" pitchFamily="34" charset="0"/>
              <a:buNone/>
              <a:defRPr/>
            </a:pPr>
            <a:r>
              <a:rPr lang="en-US" dirty="0" smtClean="0"/>
              <a:t>• </a:t>
            </a:r>
            <a:r>
              <a:rPr lang="en-US" sz="2800" dirty="0" smtClean="0">
                <a:solidFill>
                  <a:schemeClr val="tx1"/>
                </a:solidFill>
              </a:rPr>
              <a:t>Authentic assessment </a:t>
            </a:r>
            <a:br>
              <a:rPr lang="en-US" sz="2800" dirty="0" smtClean="0">
                <a:solidFill>
                  <a:schemeClr val="tx1"/>
                </a:solidFill>
              </a:rPr>
            </a:br>
            <a:r>
              <a:rPr lang="en-US" sz="2800" dirty="0" smtClean="0">
                <a:solidFill>
                  <a:schemeClr val="tx1"/>
                </a:solidFill>
              </a:rPr>
              <a:t>• Balancing formative and summative assessment </a:t>
            </a:r>
            <a:br>
              <a:rPr lang="en-US" sz="2800" dirty="0" smtClean="0">
                <a:solidFill>
                  <a:schemeClr val="tx1"/>
                </a:solidFill>
              </a:rPr>
            </a:br>
            <a:r>
              <a:rPr lang="en-US" sz="2800" dirty="0" smtClean="0">
                <a:solidFill>
                  <a:schemeClr val="tx1"/>
                </a:solidFill>
              </a:rPr>
              <a:t>• Active and participatory learning </a:t>
            </a:r>
            <a:br>
              <a:rPr lang="en-US" sz="2800" dirty="0" smtClean="0">
                <a:solidFill>
                  <a:schemeClr val="tx1"/>
                </a:solidFill>
              </a:rPr>
            </a:br>
            <a:r>
              <a:rPr lang="en-US" sz="2800" dirty="0" smtClean="0">
                <a:solidFill>
                  <a:schemeClr val="tx1"/>
                </a:solidFill>
              </a:rPr>
              <a:t>• Feedback through dialogue</a:t>
            </a:r>
            <a:br>
              <a:rPr lang="en-US" sz="2800" dirty="0" smtClean="0">
                <a:solidFill>
                  <a:schemeClr val="tx1"/>
                </a:solidFill>
              </a:rPr>
            </a:br>
            <a:r>
              <a:rPr lang="en-US" sz="2800" dirty="0" smtClean="0">
                <a:solidFill>
                  <a:schemeClr val="tx1"/>
                </a:solidFill>
              </a:rPr>
              <a:t>• Feedback through participation</a:t>
            </a:r>
            <a:br>
              <a:rPr lang="en-US" sz="2800" dirty="0" smtClean="0">
                <a:solidFill>
                  <a:schemeClr val="tx1"/>
                </a:solidFill>
              </a:rPr>
            </a:br>
            <a:r>
              <a:rPr lang="en-US" sz="2800" dirty="0" smtClean="0">
                <a:solidFill>
                  <a:schemeClr val="tx1"/>
                </a:solidFill>
              </a:rPr>
              <a:t>• Development of student autonomy</a:t>
            </a:r>
          </a:p>
        </p:txBody>
      </p:sp>
      <p:sp>
        <p:nvSpPr>
          <p:cNvPr id="4" name="Slide Number Placeholder 3"/>
          <p:cNvSpPr>
            <a:spLocks noGrp="1"/>
          </p:cNvSpPr>
          <p:nvPr>
            <p:ph type="sldNum" sz="quarter" idx="12"/>
          </p:nvPr>
        </p:nvSpPr>
        <p:spPr/>
        <p:txBody>
          <a:bodyPr/>
          <a:lstStyle/>
          <a:p>
            <a:pPr>
              <a:defRPr/>
            </a:pPr>
            <a:fld id="{8AD99F78-349C-41D2-9BFC-9BE2334485D4}" type="slidenum">
              <a:rPr lang="en-US"/>
              <a:pPr>
                <a:defRPr/>
              </a:pPr>
              <a:t>3</a:t>
            </a:fld>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122" name="Picture 2" descr="C:\Users\Bilal\Pictures\6conditionsbw.jpg"/>
          <p:cNvPicPr>
            <a:picLocks noChangeAspect="1" noChangeArrowheads="1"/>
          </p:cNvPicPr>
          <p:nvPr/>
        </p:nvPicPr>
        <p:blipFill>
          <a:blip r:embed="rId2" cstate="print"/>
          <a:srcRect/>
          <a:stretch>
            <a:fillRect/>
          </a:stretch>
        </p:blipFill>
        <p:spPr bwMode="auto">
          <a:xfrm>
            <a:off x="1600200" y="685800"/>
            <a:ext cx="5943600" cy="5562600"/>
          </a:xfrm>
          <a:prstGeom prst="rect">
            <a:avLst/>
          </a:prstGeom>
          <a:noFill/>
          <a:ln w="9525">
            <a:noFill/>
            <a:miter lim="800000"/>
            <a:headEnd/>
            <a:tailEnd/>
          </a:ln>
        </p:spPr>
      </p:pic>
      <p:sp>
        <p:nvSpPr>
          <p:cNvPr id="6" name="Slide Number Placeholder 5"/>
          <p:cNvSpPr>
            <a:spLocks noGrp="1"/>
          </p:cNvSpPr>
          <p:nvPr>
            <p:ph type="sldNum" sz="quarter" idx="12"/>
          </p:nvPr>
        </p:nvSpPr>
        <p:spPr/>
        <p:txBody>
          <a:bodyPr/>
          <a:lstStyle/>
          <a:p>
            <a:pPr>
              <a:defRPr/>
            </a:pPr>
            <a:fld id="{045BD39B-4A45-44EF-9437-E1BFCA761317}" type="slidenum">
              <a:rPr lang="en-US"/>
              <a:pPr>
                <a:defRPr/>
              </a:pPr>
              <a:t>4</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457200"/>
            <a:ext cx="8001000" cy="685800"/>
          </a:xfrm>
        </p:spPr>
        <p:txBody>
          <a:bodyPr rtlCol="0">
            <a:normAutofit fontScale="90000"/>
          </a:bodyPr>
          <a:lstStyle/>
          <a:p>
            <a:pPr fontAlgn="auto">
              <a:spcAft>
                <a:spcPts val="0"/>
              </a:spcAft>
              <a:defRPr/>
            </a:pPr>
            <a:r>
              <a:rPr lang="en-US" b="1" dirty="0" smtClean="0"/>
              <a:t>The classroom opinion poll</a:t>
            </a:r>
            <a:endParaRPr lang="en-US" dirty="0" smtClean="0"/>
          </a:p>
        </p:txBody>
      </p:sp>
      <p:sp>
        <p:nvSpPr>
          <p:cNvPr id="6147" name="Subtitle 2"/>
          <p:cNvSpPr>
            <a:spLocks noGrp="1"/>
          </p:cNvSpPr>
          <p:nvPr>
            <p:ph type="subTitle" idx="1"/>
          </p:nvPr>
        </p:nvSpPr>
        <p:spPr>
          <a:xfrm>
            <a:off x="533400" y="1371600"/>
            <a:ext cx="8001000" cy="4267200"/>
          </a:xfrm>
        </p:spPr>
        <p:txBody>
          <a:bodyPr/>
          <a:lstStyle/>
          <a:p>
            <a:pPr algn="l">
              <a:lnSpc>
                <a:spcPct val="110000"/>
              </a:lnSpc>
            </a:pPr>
            <a:endParaRPr lang="en-US" sz="2600" smtClean="0">
              <a:solidFill>
                <a:schemeClr val="tx1"/>
              </a:solidFill>
            </a:endParaRPr>
          </a:p>
          <a:p>
            <a:pPr algn="l">
              <a:lnSpc>
                <a:spcPct val="110000"/>
              </a:lnSpc>
            </a:pPr>
            <a:r>
              <a:rPr lang="en-US" sz="2600" smtClean="0">
                <a:solidFill>
                  <a:schemeClr val="tx1"/>
                </a:solidFill>
              </a:rPr>
              <a:t>- Focus on students’ attitudes and values.</a:t>
            </a:r>
          </a:p>
          <a:p>
            <a:pPr algn="l">
              <a:lnSpc>
                <a:spcPct val="110000"/>
              </a:lnSpc>
              <a:buFontTx/>
              <a:buChar char="-"/>
            </a:pPr>
            <a:r>
              <a:rPr lang="en-US" sz="2600" smtClean="0">
                <a:solidFill>
                  <a:schemeClr val="tx1"/>
                </a:solidFill>
              </a:rPr>
              <a:t>A pre- or post-assessment device “to determine whether and how students’ opinions have changed in response to class discussions and assignments.” Angelo and Cross, Classroom Assessment Techniques, 168-171.</a:t>
            </a:r>
          </a:p>
          <a:p>
            <a:pPr algn="l">
              <a:lnSpc>
                <a:spcPct val="110000"/>
              </a:lnSpc>
            </a:pPr>
            <a:endParaRPr lang="en-US" sz="2600" smtClean="0">
              <a:solidFill>
                <a:schemeClr val="tx1"/>
              </a:solidFill>
            </a:endParaRPr>
          </a:p>
          <a:p>
            <a:pPr algn="l">
              <a:lnSpc>
                <a:spcPct val="110000"/>
              </a:lnSpc>
            </a:pPr>
            <a:r>
              <a:rPr lang="en-US" sz="2600" b="1" i="1" smtClean="0">
                <a:solidFill>
                  <a:schemeClr val="tx1"/>
                </a:solidFill>
              </a:rPr>
              <a:t>Examples??????</a:t>
            </a:r>
          </a:p>
        </p:txBody>
      </p:sp>
      <p:sp>
        <p:nvSpPr>
          <p:cNvPr id="4" name="Slide Number Placeholder 3"/>
          <p:cNvSpPr>
            <a:spLocks noGrp="1"/>
          </p:cNvSpPr>
          <p:nvPr>
            <p:ph type="sldNum" sz="quarter" idx="12"/>
          </p:nvPr>
        </p:nvSpPr>
        <p:spPr/>
        <p:txBody>
          <a:bodyPr/>
          <a:lstStyle/>
          <a:p>
            <a:pPr>
              <a:defRPr/>
            </a:pPr>
            <a:fld id="{6391B8A6-E2C6-4679-BAA1-B0501F91920D}" type="slidenum">
              <a:rPr lang="en-US"/>
              <a:pPr>
                <a:defRPr/>
              </a:pPr>
              <a:t>5</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457200"/>
            <a:ext cx="8001000" cy="685800"/>
          </a:xfrm>
        </p:spPr>
        <p:txBody>
          <a:bodyPr rtlCol="0">
            <a:normAutofit fontScale="90000"/>
          </a:bodyPr>
          <a:lstStyle/>
          <a:p>
            <a:pPr fontAlgn="auto">
              <a:spcAft>
                <a:spcPts val="0"/>
              </a:spcAft>
              <a:defRPr/>
            </a:pPr>
            <a:r>
              <a:rPr lang="en-US" b="1" dirty="0" smtClean="0"/>
              <a:t>The classroom opinion poll</a:t>
            </a:r>
            <a:endParaRPr lang="en-US" dirty="0" smtClean="0"/>
          </a:p>
        </p:txBody>
      </p:sp>
      <p:sp>
        <p:nvSpPr>
          <p:cNvPr id="7171" name="Subtitle 2"/>
          <p:cNvSpPr>
            <a:spLocks noGrp="1"/>
          </p:cNvSpPr>
          <p:nvPr>
            <p:ph type="subTitle" idx="1"/>
          </p:nvPr>
        </p:nvSpPr>
        <p:spPr>
          <a:xfrm>
            <a:off x="533400" y="1371600"/>
            <a:ext cx="8001000" cy="4267200"/>
          </a:xfrm>
        </p:spPr>
        <p:txBody>
          <a:bodyPr/>
          <a:lstStyle/>
          <a:p>
            <a:pPr algn="l">
              <a:lnSpc>
                <a:spcPct val="110000"/>
              </a:lnSpc>
            </a:pPr>
            <a:r>
              <a:rPr lang="en-US" sz="2800" smtClean="0">
                <a:solidFill>
                  <a:schemeClr val="tx1"/>
                </a:solidFill>
              </a:rPr>
              <a:t>Example: In a history class before discussing the debates surrounding the use of the atomic bomb, a teacher could ask students whether or not the United States should have used the bombs to end the war. This question is ideal to use both before and after discussing the use of the bombs. </a:t>
            </a:r>
          </a:p>
          <a:p>
            <a:pPr algn="l">
              <a:lnSpc>
                <a:spcPct val="110000"/>
              </a:lnSpc>
            </a:pPr>
            <a:endParaRPr lang="en-US" sz="2800" smtClean="0">
              <a:solidFill>
                <a:schemeClr val="tx1"/>
              </a:solidFill>
            </a:endParaRPr>
          </a:p>
          <a:p>
            <a:pPr algn="l">
              <a:lnSpc>
                <a:spcPct val="110000"/>
              </a:lnSpc>
            </a:pPr>
            <a:r>
              <a:rPr lang="en-US" sz="2800" smtClean="0">
                <a:solidFill>
                  <a:schemeClr val="tx1"/>
                </a:solidFill>
                <a:hlinkClick r:id="rId2"/>
              </a:rPr>
              <a:t>http://bilalkahleel.bugs3.com/forum/index.php</a:t>
            </a:r>
            <a:endParaRPr lang="en-US" sz="2800" smtClean="0">
              <a:solidFill>
                <a:schemeClr val="tx1"/>
              </a:solidFill>
            </a:endParaRPr>
          </a:p>
          <a:p>
            <a:pPr algn="l">
              <a:lnSpc>
                <a:spcPct val="110000"/>
              </a:lnSpc>
            </a:pPr>
            <a:endParaRPr lang="en-US" sz="2800" smtClean="0">
              <a:solidFill>
                <a:schemeClr val="tx1"/>
              </a:solidFill>
            </a:endParaRPr>
          </a:p>
          <a:p>
            <a:pPr algn="l">
              <a:lnSpc>
                <a:spcPct val="110000"/>
              </a:lnSpc>
            </a:pPr>
            <a:endParaRPr lang="en-US" sz="2600" smtClean="0">
              <a:solidFill>
                <a:schemeClr val="tx1"/>
              </a:solidFill>
            </a:endParaRPr>
          </a:p>
        </p:txBody>
      </p:sp>
      <p:sp>
        <p:nvSpPr>
          <p:cNvPr id="4" name="Slide Number Placeholder 3"/>
          <p:cNvSpPr>
            <a:spLocks noGrp="1"/>
          </p:cNvSpPr>
          <p:nvPr>
            <p:ph type="sldNum" sz="quarter" idx="12"/>
          </p:nvPr>
        </p:nvSpPr>
        <p:spPr/>
        <p:txBody>
          <a:bodyPr/>
          <a:lstStyle/>
          <a:p>
            <a:pPr>
              <a:defRPr/>
            </a:pPr>
            <a:fld id="{2DC0ACBE-AB90-435A-B892-D385929F0EDD}" type="slidenum">
              <a:rPr lang="en-US"/>
              <a:pPr>
                <a:defRPr/>
              </a:pPr>
              <a:t>6</a:t>
            </a:fld>
            <a:endParaRPr 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457200"/>
            <a:ext cx="8001000" cy="685800"/>
          </a:xfrm>
        </p:spPr>
        <p:txBody>
          <a:bodyPr rtlCol="0">
            <a:normAutofit fontScale="90000"/>
          </a:bodyPr>
          <a:lstStyle/>
          <a:p>
            <a:pPr fontAlgn="auto">
              <a:spcAft>
                <a:spcPts val="0"/>
              </a:spcAft>
              <a:defRPr/>
            </a:pPr>
            <a:r>
              <a:rPr lang="en-US" b="1" dirty="0" smtClean="0"/>
              <a:t>The Journals</a:t>
            </a:r>
            <a:endParaRPr lang="en-US" dirty="0" smtClean="0"/>
          </a:p>
        </p:txBody>
      </p:sp>
      <p:sp>
        <p:nvSpPr>
          <p:cNvPr id="8195" name="Subtitle 2"/>
          <p:cNvSpPr>
            <a:spLocks noGrp="1"/>
          </p:cNvSpPr>
          <p:nvPr>
            <p:ph type="subTitle" idx="1"/>
          </p:nvPr>
        </p:nvSpPr>
        <p:spPr>
          <a:xfrm>
            <a:off x="533400" y="1371600"/>
            <a:ext cx="8001000" cy="4267200"/>
          </a:xfrm>
        </p:spPr>
        <p:txBody>
          <a:bodyPr/>
          <a:lstStyle/>
          <a:p>
            <a:pPr algn="l">
              <a:buFont typeface="Arial" charset="0"/>
              <a:buChar char="•"/>
            </a:pPr>
            <a:r>
              <a:rPr lang="en-US" sz="2800" smtClean="0">
                <a:solidFill>
                  <a:schemeClr val="tx1"/>
                </a:solidFill>
              </a:rPr>
              <a:t>Useful for asking students to reflect on their beliefs, values, and Attitudes.</a:t>
            </a:r>
          </a:p>
          <a:p>
            <a:pPr algn="l">
              <a:buFont typeface="Arial" charset="0"/>
              <a:buChar char="•"/>
            </a:pPr>
            <a:r>
              <a:rPr lang="en-US" sz="2800" smtClean="0">
                <a:solidFill>
                  <a:schemeClr val="tx1"/>
                </a:solidFill>
              </a:rPr>
              <a:t>Many teachers require their students to keep their lecture and reading notes in a journal.</a:t>
            </a:r>
          </a:p>
          <a:p>
            <a:pPr algn="l">
              <a:buFont typeface="Arial" charset="0"/>
              <a:buChar char="•"/>
            </a:pPr>
            <a:r>
              <a:rPr lang="en-US" sz="2800" smtClean="0">
                <a:solidFill>
                  <a:schemeClr val="tx1"/>
                </a:solidFill>
              </a:rPr>
              <a:t>When used informally, students may actually provide more honest remarks since they know that their attitudes are not being graded.</a:t>
            </a:r>
          </a:p>
          <a:p>
            <a:pPr algn="l">
              <a:buFont typeface="Arial" charset="0"/>
              <a:buChar char="•"/>
            </a:pPr>
            <a:r>
              <a:rPr lang="en-US" sz="2800" smtClean="0">
                <a:solidFill>
                  <a:schemeClr val="tx1"/>
                </a:solidFill>
              </a:rPr>
              <a:t> </a:t>
            </a:r>
            <a:r>
              <a:rPr lang="en-US" sz="2800" i="1" smtClean="0">
                <a:solidFill>
                  <a:schemeClr val="tx1"/>
                </a:solidFill>
              </a:rPr>
              <a:t>Examples,,,,,,,</a:t>
            </a:r>
          </a:p>
          <a:p>
            <a:pPr algn="l">
              <a:lnSpc>
                <a:spcPct val="110000"/>
              </a:lnSpc>
            </a:pPr>
            <a:endParaRPr lang="en-US" sz="2800" smtClean="0">
              <a:solidFill>
                <a:schemeClr val="tx1"/>
              </a:solidFill>
            </a:endParaRPr>
          </a:p>
          <a:p>
            <a:pPr algn="l">
              <a:lnSpc>
                <a:spcPct val="110000"/>
              </a:lnSpc>
            </a:pPr>
            <a:endParaRPr lang="en-US" sz="2800" smtClean="0">
              <a:solidFill>
                <a:schemeClr val="tx1"/>
              </a:solidFill>
            </a:endParaRPr>
          </a:p>
          <a:p>
            <a:pPr algn="l">
              <a:lnSpc>
                <a:spcPct val="110000"/>
              </a:lnSpc>
            </a:pPr>
            <a:endParaRPr lang="en-US" sz="2600" smtClean="0">
              <a:solidFill>
                <a:schemeClr val="tx1"/>
              </a:solidFill>
            </a:endParaRPr>
          </a:p>
        </p:txBody>
      </p:sp>
      <p:sp>
        <p:nvSpPr>
          <p:cNvPr id="4" name="Slide Number Placeholder 3"/>
          <p:cNvSpPr>
            <a:spLocks noGrp="1"/>
          </p:cNvSpPr>
          <p:nvPr>
            <p:ph type="sldNum" sz="quarter" idx="12"/>
          </p:nvPr>
        </p:nvSpPr>
        <p:spPr/>
        <p:txBody>
          <a:bodyPr/>
          <a:lstStyle/>
          <a:p>
            <a:pPr>
              <a:defRPr/>
            </a:pPr>
            <a:fld id="{2EED9959-1191-4086-920A-857FACFC6A76}" type="slidenum">
              <a:rPr lang="en-US"/>
              <a:pPr>
                <a:defRPr/>
              </a:pPr>
              <a:t>7</a:t>
            </a:fld>
            <a:endParaRPr lang="en-US"/>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457200"/>
            <a:ext cx="8001000" cy="685800"/>
          </a:xfrm>
        </p:spPr>
        <p:txBody>
          <a:bodyPr rtlCol="0">
            <a:normAutofit fontScale="90000"/>
          </a:bodyPr>
          <a:lstStyle/>
          <a:p>
            <a:pPr fontAlgn="auto">
              <a:spcAft>
                <a:spcPts val="0"/>
              </a:spcAft>
              <a:defRPr/>
            </a:pPr>
            <a:r>
              <a:rPr lang="en-US" b="1" dirty="0" smtClean="0"/>
              <a:t>The Journals</a:t>
            </a:r>
            <a:endParaRPr lang="en-US" dirty="0" smtClean="0"/>
          </a:p>
        </p:txBody>
      </p:sp>
      <p:sp>
        <p:nvSpPr>
          <p:cNvPr id="9219" name="Subtitle 2"/>
          <p:cNvSpPr>
            <a:spLocks noGrp="1"/>
          </p:cNvSpPr>
          <p:nvPr>
            <p:ph type="subTitle" idx="1"/>
          </p:nvPr>
        </p:nvSpPr>
        <p:spPr>
          <a:xfrm>
            <a:off x="533400" y="1371600"/>
            <a:ext cx="8001000" cy="4267200"/>
          </a:xfrm>
        </p:spPr>
        <p:txBody>
          <a:bodyPr/>
          <a:lstStyle/>
          <a:p>
            <a:pPr algn="l"/>
            <a:r>
              <a:rPr lang="en-US" sz="2800" smtClean="0">
                <a:solidFill>
                  <a:schemeClr val="tx1"/>
                </a:solidFill>
              </a:rPr>
              <a:t>Example: The double-entry journal, students write their reactions to their lessons in a separate column. On the left side of the page, students should take their lecture or reading notes, while on the right side, next to the appropriate issue, they should write their comments. Such responses help teachers to evaluate their students’ reading, analytical, and reflective abilities</a:t>
            </a:r>
            <a:endParaRPr lang="en-US" sz="2600" smtClean="0">
              <a:solidFill>
                <a:schemeClr val="tx1"/>
              </a:solidFill>
            </a:endParaRPr>
          </a:p>
        </p:txBody>
      </p:sp>
      <p:sp>
        <p:nvSpPr>
          <p:cNvPr id="4" name="Slide Number Placeholder 3"/>
          <p:cNvSpPr>
            <a:spLocks noGrp="1"/>
          </p:cNvSpPr>
          <p:nvPr>
            <p:ph type="sldNum" sz="quarter" idx="12"/>
          </p:nvPr>
        </p:nvSpPr>
        <p:spPr/>
        <p:txBody>
          <a:bodyPr/>
          <a:lstStyle/>
          <a:p>
            <a:pPr>
              <a:defRPr/>
            </a:pPr>
            <a:fld id="{33ED43E7-BBFF-4E38-9B7C-D90D090A47CC}" type="slidenum">
              <a:rPr lang="en-US"/>
              <a:pPr>
                <a:defRPr/>
              </a:pPr>
              <a:t>8</a:t>
            </a:fld>
            <a:endParaRPr 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609600"/>
            <a:ext cx="8001000" cy="685800"/>
          </a:xfrm>
        </p:spPr>
        <p:txBody>
          <a:bodyPr rtlCol="0">
            <a:normAutofit fontScale="90000"/>
          </a:bodyPr>
          <a:lstStyle/>
          <a:p>
            <a:pPr fontAlgn="auto">
              <a:spcAft>
                <a:spcPts val="0"/>
              </a:spcAft>
              <a:defRPr/>
            </a:pPr>
            <a:r>
              <a:rPr lang="en-US" b="1" dirty="0" smtClean="0"/>
              <a:t>Portfolios or collections of students’ work</a:t>
            </a:r>
            <a:endParaRPr lang="en-US" dirty="0" smtClean="0"/>
          </a:p>
        </p:txBody>
      </p:sp>
      <p:sp>
        <p:nvSpPr>
          <p:cNvPr id="10243" name="Subtitle 2"/>
          <p:cNvSpPr>
            <a:spLocks noGrp="1"/>
          </p:cNvSpPr>
          <p:nvPr>
            <p:ph type="subTitle" idx="1"/>
          </p:nvPr>
        </p:nvSpPr>
        <p:spPr>
          <a:xfrm>
            <a:off x="533400" y="1752600"/>
            <a:ext cx="8001000" cy="4267200"/>
          </a:xfrm>
        </p:spPr>
        <p:txBody>
          <a:bodyPr/>
          <a:lstStyle/>
          <a:p>
            <a:pPr algn="l">
              <a:buFont typeface="Arial" charset="0"/>
              <a:buChar char="•"/>
            </a:pPr>
            <a:r>
              <a:rPr lang="en-US" sz="2800" smtClean="0">
                <a:solidFill>
                  <a:schemeClr val="tx1"/>
                </a:solidFill>
              </a:rPr>
              <a:t>Summative portfolio, the emphasis is generally on</a:t>
            </a:r>
            <a:r>
              <a:rPr lang="en-US" sz="2800" b="1" smtClean="0">
                <a:solidFill>
                  <a:schemeClr val="tx1"/>
                </a:solidFill>
              </a:rPr>
              <a:t> </a:t>
            </a:r>
            <a:r>
              <a:rPr lang="en-US" sz="2800" smtClean="0">
                <a:solidFill>
                  <a:schemeClr val="tx1"/>
                </a:solidFill>
              </a:rPr>
              <a:t>having students save examples of their best work.</a:t>
            </a:r>
          </a:p>
          <a:p>
            <a:pPr algn="l">
              <a:buFont typeface="Arial" charset="0"/>
              <a:buChar char="•"/>
            </a:pPr>
            <a:endParaRPr lang="en-US" sz="2800" smtClean="0">
              <a:solidFill>
                <a:schemeClr val="tx1"/>
              </a:solidFill>
            </a:endParaRPr>
          </a:p>
          <a:p>
            <a:pPr algn="l">
              <a:buFont typeface="Arial" charset="0"/>
              <a:buChar char="•"/>
            </a:pPr>
            <a:endParaRPr lang="en-US" sz="2800" smtClean="0">
              <a:solidFill>
                <a:schemeClr val="tx1"/>
              </a:solidFill>
            </a:endParaRPr>
          </a:p>
          <a:p>
            <a:pPr algn="l">
              <a:buFont typeface="Arial" charset="0"/>
              <a:buChar char="•"/>
            </a:pPr>
            <a:r>
              <a:rPr lang="en-US" sz="2800" smtClean="0">
                <a:solidFill>
                  <a:schemeClr val="tx1"/>
                </a:solidFill>
              </a:rPr>
              <a:t>Instead of emphasizing students’ best work, a formative portfolio includes examples of students’ work that emphasize their development over a period of time.</a:t>
            </a:r>
          </a:p>
          <a:p>
            <a:pPr algn="l"/>
            <a:endParaRPr lang="en-US" sz="2600" smtClean="0">
              <a:solidFill>
                <a:schemeClr val="tx1"/>
              </a:solidFill>
            </a:endParaRPr>
          </a:p>
        </p:txBody>
      </p:sp>
      <p:sp>
        <p:nvSpPr>
          <p:cNvPr id="4" name="Slide Number Placeholder 3"/>
          <p:cNvSpPr>
            <a:spLocks noGrp="1"/>
          </p:cNvSpPr>
          <p:nvPr>
            <p:ph type="sldNum" sz="quarter" idx="12"/>
          </p:nvPr>
        </p:nvSpPr>
        <p:spPr/>
        <p:txBody>
          <a:bodyPr/>
          <a:lstStyle/>
          <a:p>
            <a:pPr>
              <a:defRPr/>
            </a:pPr>
            <a:fld id="{0C6EC9B6-DF81-4178-805E-A9C1CD03CDF6}" type="slidenum">
              <a:rPr lang="en-US"/>
              <a:pPr>
                <a:defRPr/>
              </a:pPr>
              <a:t>9</a:t>
            </a:fld>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192</TotalTime>
  <Words>711</Words>
  <Application>Microsoft Office PowerPoint</Application>
  <PresentationFormat>On-screen Show (4:3)</PresentationFormat>
  <Paragraphs>100</Paragraphs>
  <Slides>14</Slides>
  <Notes>0</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Office Theme</vt:lpstr>
      <vt:lpstr>Slide 1</vt:lpstr>
      <vt:lpstr>Slide 2</vt:lpstr>
      <vt:lpstr>Assessment for Learning</vt:lpstr>
      <vt:lpstr>Slide 4</vt:lpstr>
      <vt:lpstr>The classroom opinion poll</vt:lpstr>
      <vt:lpstr>The classroom opinion poll</vt:lpstr>
      <vt:lpstr>The Journals</vt:lpstr>
      <vt:lpstr>The Journals</vt:lpstr>
      <vt:lpstr>Portfolios or collections of students’ work</vt:lpstr>
      <vt:lpstr>Portfolios or collections of students’ work</vt:lpstr>
      <vt:lpstr>Improving student performance</vt:lpstr>
      <vt:lpstr>What is effective feedback?</vt:lpstr>
      <vt:lpstr>Types of feedback</vt:lpstr>
      <vt:lpstr>Slide 14</vt:lpstr>
    </vt:vector>
  </TitlesOfParts>
  <Company>Microsoft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Assessment for Learning</dc:title>
  <dc:creator>Bilal</dc:creator>
  <cp:lastModifiedBy>Bilal</cp:lastModifiedBy>
  <cp:revision>9</cp:revision>
  <dcterms:created xsi:type="dcterms:W3CDTF">2012-05-20T14:39:56Z</dcterms:created>
  <dcterms:modified xsi:type="dcterms:W3CDTF">2012-05-20T17:57:25Z</dcterms:modified>
</cp:coreProperties>
</file>

<file path=docProps/thumbnail.jpeg>
</file>